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8288000" cy="10274300"/>
  <p:notesSz cx="18288000" cy="10274300"/>
  <p:embeddedFontLst>
    <p:embeddedFont>
      <p:font typeface="ABSIUS+Poppins Medium" panose="020B0604020202020204" charset="0"/>
      <p:regular r:id="rId33"/>
    </p:embeddedFont>
    <p:embeddedFont>
      <p:font typeface="AUTQHE+Poppins Bold" panose="020B0604020202020204" charset="0"/>
      <p:bold r:id="rId34"/>
    </p:embeddedFont>
    <p:embeddedFont>
      <p:font typeface="AWSIOB+Poppins Bold" panose="020B0604020202020204" charset="0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QCKVG+Poppins Bold" panose="020B0604020202020204" charset="0"/>
      <p:bold r:id="rId40"/>
    </p:embeddedFont>
    <p:embeddedFont>
      <p:font typeface="FTLWVP+Poppins Bold" panose="020B0604020202020204" charset="0"/>
      <p:bold r:id="rId41"/>
    </p:embeddedFont>
    <p:embeddedFont>
      <p:font typeface="GDUOHR+Canva Sans Bold" panose="020B0604020202020204" charset="0"/>
      <p:bold r:id="rId42"/>
    </p:embeddedFont>
    <p:embeddedFont>
      <p:font typeface="GLQUAV+Arimo Regular" panose="020B0604020202020204" charset="0"/>
      <p:regular r:id="rId43"/>
    </p:embeddedFont>
    <p:embeddedFont>
      <p:font typeface="GNFTSJ+Canva Sans Bold" panose="020B0604020202020204" charset="0"/>
      <p:bold r:id="rId44"/>
    </p:embeddedFont>
    <p:embeddedFont>
      <p:font typeface="GVVAUT+Poppins Medium" panose="020B0604020202020204" charset="0"/>
      <p:regular r:id="rId45"/>
    </p:embeddedFont>
    <p:embeddedFont>
      <p:font typeface="HCVJDU+Poppins Italic" panose="020B0604020202020204" charset="0"/>
      <p:regular r:id="rId46"/>
      <p:italic r:id="rId47"/>
    </p:embeddedFont>
    <p:embeddedFont>
      <p:font typeface="HSIDWL+Poppins Medium" panose="020B0604020202020204" charset="0"/>
      <p:regular r:id="rId48"/>
    </p:embeddedFont>
    <p:embeddedFont>
      <p:font typeface="IKNFML+Poppins Medium" panose="020B0604020202020204" charset="0"/>
      <p:regular r:id="rId49"/>
    </p:embeddedFont>
    <p:embeddedFont>
      <p:font typeface="JSESNQ+Canva Sans Regular" panose="020B0604020202020204" charset="0"/>
      <p:regular r:id="rId50"/>
    </p:embeddedFont>
    <p:embeddedFont>
      <p:font typeface="JSUIHQ+Poppins Medium" panose="020B0604020202020204" charset="0"/>
      <p:regular r:id="rId51"/>
    </p:embeddedFont>
    <p:embeddedFont>
      <p:font typeface="KPGGPO+Canva Sans Bold" panose="020B0604020202020204" charset="0"/>
      <p:bold r:id="rId52"/>
    </p:embeddedFont>
    <p:embeddedFont>
      <p:font typeface="MPMJSQ+Poppins Medium" panose="020B0604020202020204" charset="0"/>
      <p:regular r:id="rId53"/>
    </p:embeddedFont>
    <p:embeddedFont>
      <p:font typeface="UTRDFO+Poppins Bold" panose="020B0604020202020204" charset="0"/>
      <p:bold r:id="rId54"/>
    </p:embeddedFont>
    <p:embeddedFont>
      <p:font typeface="UUPLJS+Poppins Regular" panose="020B0604020202020204" charset="0"/>
      <p:regular r:id="rId5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 ARNAUD-SARTHOU" userId="b07ddc6b-51d5-4ca7-ba0d-6c85f8777813" providerId="ADAL" clId="{A98C7A01-DCCE-4C01-B7C7-6842B28C0434}"/>
    <pc:docChg chg="modSld">
      <pc:chgData name="Clement ARNAUD-SARTHOU" userId="b07ddc6b-51d5-4ca7-ba0d-6c85f8777813" providerId="ADAL" clId="{A98C7A01-DCCE-4C01-B7C7-6842B28C0434}" dt="2023-06-05T13:20:07.693" v="1" actId="20577"/>
      <pc:docMkLst>
        <pc:docMk/>
      </pc:docMkLst>
      <pc:sldChg chg="modSp mod">
        <pc:chgData name="Clement ARNAUD-SARTHOU" userId="b07ddc6b-51d5-4ca7-ba0d-6c85f8777813" providerId="ADAL" clId="{A98C7A01-DCCE-4C01-B7C7-6842B28C0434}" dt="2023-06-05T13:20:07.693" v="1" actId="20577"/>
        <pc:sldMkLst>
          <pc:docMk/>
          <pc:sldMk cId="0" sldId="257"/>
        </pc:sldMkLst>
        <pc:spChg chg="mod">
          <ac:chgData name="Clement ARNAUD-SARTHOU" userId="b07ddc6b-51d5-4ca7-ba0d-6c85f8777813" providerId="ADAL" clId="{A98C7A01-DCCE-4C01-B7C7-6842B28C0434}" dt="2023-06-05T13:20:07.693" v="1" actId="20577"/>
          <ac:spMkLst>
            <pc:docMk/>
            <pc:sldMk cId="0" sldId="257"/>
            <ac:spMk id="3" creationId="{00000000-0000-0000-0000-000000000000}"/>
          </ac:spMkLst>
        </pc:spChg>
      </pc:sldChg>
    </pc:docChg>
  </pc:docChgLst>
  <pc:docChgLst>
    <pc:chgData name="Matthew NEWSON" userId="afbd62da-1701-49d5-ae55-32fd101c66c1" providerId="ADAL" clId="{E4529B05-EBCB-4354-9D57-94017E0001C1}"/>
    <pc:docChg chg="addSld delSld">
      <pc:chgData name="Matthew NEWSON" userId="afbd62da-1701-49d5-ae55-32fd101c66c1" providerId="ADAL" clId="{E4529B05-EBCB-4354-9D57-94017E0001C1}" dt="2023-06-05T12:31:40.818" v="1" actId="47"/>
      <pc:docMkLst>
        <pc:docMk/>
      </pc:docMkLst>
      <pc:sldChg chg="new del">
        <pc:chgData name="Matthew NEWSON" userId="afbd62da-1701-49d5-ae55-32fd101c66c1" providerId="ADAL" clId="{E4529B05-EBCB-4354-9D57-94017E0001C1}" dt="2023-06-05T12:31:40.818" v="1" actId="47"/>
        <pc:sldMkLst>
          <pc:docMk/>
          <pc:sldMk cId="127149674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71935" y="5666258"/>
            <a:ext cx="7296573" cy="1067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105"/>
              </a:lnSpc>
              <a:spcBef>
                <a:spcPts val="0"/>
              </a:spcBef>
              <a:spcAft>
                <a:spcPts val="0"/>
              </a:spcAft>
            </a:pPr>
            <a:r>
              <a:rPr sz="46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Presentation: BI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41381" y="2447995"/>
            <a:ext cx="12557624" cy="154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45"/>
              </a:lnSpc>
              <a:spcBef>
                <a:spcPts val="0"/>
              </a:spcBef>
              <a:spcAft>
                <a:spcPts val="0"/>
              </a:spcAft>
            </a:pPr>
            <a:r>
              <a:rPr sz="4000" b="1" spc="80" dirty="0">
                <a:solidFill>
                  <a:srgbClr val="787ECF"/>
                </a:solidFill>
                <a:latin typeface="FQCKVG+Poppins Bold" panose="00000800000000000000"/>
                <a:cs typeface="FQCKVG+Poppins Bold" panose="00000800000000000000"/>
              </a:rPr>
              <a:t>WE COLLECT THE DATA FROM </a:t>
            </a:r>
            <a:r>
              <a:rPr sz="4000" b="1" dirty="0">
                <a:solidFill>
                  <a:srgbClr val="787ECF"/>
                </a:solidFill>
                <a:latin typeface="FQCKVG+Poppins Bold" panose="00000800000000000000"/>
                <a:cs typeface="FQCKVG+Poppins Bold" panose="00000800000000000000"/>
              </a:rPr>
              <a:t>A</a:t>
            </a:r>
            <a:r>
              <a:rPr sz="4000" b="1" spc="160" dirty="0">
                <a:solidFill>
                  <a:srgbClr val="787ECF"/>
                </a:solidFill>
                <a:latin typeface="FQCKVG+Poppins Bold" panose="00000800000000000000"/>
                <a:cs typeface="FQCKVG+Poppins Bold" panose="00000800000000000000"/>
              </a:rPr>
              <a:t> </a:t>
            </a:r>
            <a:r>
              <a:rPr sz="4000" b="1" spc="80" dirty="0">
                <a:solidFill>
                  <a:srgbClr val="787ECF"/>
                </a:solidFill>
                <a:latin typeface="FQCKVG+Poppins Bold" panose="00000800000000000000"/>
                <a:cs typeface="FQCKVG+Poppins Bold" panose="00000800000000000000"/>
              </a:rPr>
              <a:t>CSV FILE NAMED</a:t>
            </a:r>
          </a:p>
          <a:p>
            <a:pPr marL="221869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000" b="1" spc="80" dirty="0">
                <a:solidFill>
                  <a:srgbClr val="787ECF"/>
                </a:solidFill>
                <a:latin typeface="FQCKVG+Poppins Bold" panose="00000800000000000000"/>
                <a:cs typeface="FQCKVG+Poppins Bold" panose="00000800000000000000"/>
              </a:rPr>
              <a:t>'NOSHOWAPPOINTMENTS2016'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69480" y="7329262"/>
            <a:ext cx="4633580" cy="451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000000"/>
                </a:solidFill>
                <a:latin typeface="GLQUAV+Arimo Regular" panose="020B0604020202020204"/>
                <a:cs typeface="GLQUAV+Arimo Regular" panose="020B0604020202020204"/>
              </a:rPr>
              <a:t>NoShowAppointments2016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525" y="617284"/>
            <a:ext cx="8667983" cy="642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5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PatientId: It is the unique ID given to each patient.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525" y="1093534"/>
            <a:ext cx="17229506" cy="2547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5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AppointmentId: It is the unique ID given to each appointment between the doctor and the patient.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Gender: It gives us the gender of the patient where M means Male and F means Female.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ScheduleDay: It shows us the date and time when the appointment is scheduled.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AppointmentDay: It shows us the date and time of appointment. But the problem is there are many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appointments with the same date and time.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525" y="3474784"/>
            <a:ext cx="6319802" cy="642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5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Age: It gives the age of the patients.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0525" y="3951034"/>
            <a:ext cx="17380730" cy="159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5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Neighbourhood: It tells about neighbourhood, the place where the patient stays.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Scholarship: If the patient holds any scholarship or not. 0 means not a holder and 1 means they hold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the scholarship.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0525" y="5379784"/>
            <a:ext cx="17456168" cy="3499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5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Hypertension: If the patient has hypertension or not. 0 means no and 1 means yes.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Diabetes: Indicates if the patient is diabetic or not. 0 means no and 1 means yes.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Alcoholism: Indicates if the patient is an alcoholic or not. 0 means no and 1 means yes.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Handicaped: Indicates if the patient is handicaped or not. 0 means no and 1 means yes. But we have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other unknown values as well such as 2, 3 and 4 which does not make sense.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Sms_received: Indicates if the patient has received a reminder sms or not. 0 means no and 1 means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yes.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0525" y="8713534"/>
            <a:ext cx="17268252" cy="1118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5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NoShow: Indicates if the patient is showed up for the appointment or not. 0 means showed up and 1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means did not show up.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59750" y="1431118"/>
            <a:ext cx="11520914" cy="66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35"/>
              </a:lnSpc>
              <a:spcBef>
                <a:spcPts val="0"/>
              </a:spcBef>
              <a:spcAft>
                <a:spcPts val="0"/>
              </a:spcAft>
            </a:pPr>
            <a:r>
              <a:rPr sz="2800" i="1" spc="56" dirty="0">
                <a:solidFill>
                  <a:srgbClr val="787ECF"/>
                </a:solidFill>
                <a:latin typeface="HCVJDU+Poppins Italic" panose="00000500000000000000"/>
                <a:cs typeface="HCVJDU+Poppins Italic" panose="00000500000000000000"/>
              </a:rPr>
              <a:t>This dataset is composed of one table containing 16 columns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0795" y="2807507"/>
            <a:ext cx="8187191" cy="93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45"/>
              </a:lnSpc>
              <a:spcBef>
                <a:spcPts val="0"/>
              </a:spcBef>
              <a:spcAft>
                <a:spcPts val="0"/>
              </a:spcAft>
            </a:pPr>
            <a:r>
              <a:rPr sz="4000" b="1" spc="80" dirty="0">
                <a:solidFill>
                  <a:srgbClr val="787ECF"/>
                </a:solidFill>
                <a:latin typeface="UTRDFO+Poppins Bold" panose="00000800000000000000"/>
                <a:cs typeface="UTRDFO+Poppins Bold" panose="00000800000000000000"/>
              </a:rPr>
              <a:t>NO SHOW APPOITMENT TABLE </a:t>
            </a:r>
            <a:r>
              <a:rPr sz="4000" b="1" dirty="0">
                <a:solidFill>
                  <a:srgbClr val="787ECF"/>
                </a:solidFill>
                <a:latin typeface="UTRDFO+Poppins Bold" panose="00000800000000000000"/>
                <a:cs typeface="UTRDFO+Poppins Bold" panose="00000800000000000000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71930" y="3792808"/>
            <a:ext cx="1823907" cy="689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PatientID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38653" y="3773758"/>
            <a:ext cx="2626009" cy="689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Hypertension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1930" y="4306762"/>
            <a:ext cx="2732512" cy="1203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AppoitmentID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Gender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38653" y="4287712"/>
            <a:ext cx="2218487" cy="689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Alcoholism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38653" y="4801667"/>
            <a:ext cx="1857190" cy="689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handcap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71930" y="5334671"/>
            <a:ext cx="3100836" cy="1717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ScheduledDay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AppoitmentDay</a:t>
            </a:r>
          </a:p>
          <a:p>
            <a:pPr marL="0" marR="0">
              <a:lnSpc>
                <a:spcPts val="4045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38653" y="5315621"/>
            <a:ext cx="2921852" cy="1203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SMS_Recevied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No show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38653" y="6343531"/>
            <a:ext cx="4964453" cy="1717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Age category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weekday Appoitment day</a:t>
            </a:r>
          </a:p>
          <a:p>
            <a:pPr marL="0" marR="0">
              <a:lnSpc>
                <a:spcPts val="4045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Weekday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71930" y="6876535"/>
            <a:ext cx="3066814" cy="1203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Neighbourhood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Scholarship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615" y="2182819"/>
            <a:ext cx="15891749" cy="66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35"/>
              </a:lnSpc>
              <a:spcBef>
                <a:spcPts val="0"/>
              </a:spcBef>
              <a:spcAft>
                <a:spcPts val="0"/>
              </a:spcAft>
            </a:pPr>
            <a:r>
              <a:rPr sz="2800" i="1" spc="56" dirty="0">
                <a:solidFill>
                  <a:srgbClr val="787ECF"/>
                </a:solidFill>
                <a:latin typeface="HCVJDU+Poppins Italic" panose="00000500000000000000"/>
                <a:cs typeface="HCVJDU+Poppins Italic" panose="00000500000000000000"/>
              </a:rPr>
              <a:t>We add two extra tables to have additional features and limitate the storage of 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7509" y="2752795"/>
            <a:ext cx="6219896" cy="93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45"/>
              </a:lnSpc>
              <a:spcBef>
                <a:spcPts val="0"/>
              </a:spcBef>
              <a:spcAft>
                <a:spcPts val="0"/>
              </a:spcAft>
            </a:pPr>
            <a:r>
              <a:rPr sz="4000" b="1" spc="80" dirty="0">
                <a:solidFill>
                  <a:srgbClr val="787ECF"/>
                </a:solidFill>
                <a:latin typeface="UTRDFO+Poppins Bold" panose="00000800000000000000"/>
                <a:cs typeface="UTRDFO+Poppins Bold" panose="00000800000000000000"/>
              </a:rPr>
              <a:t>NO SHOW APPOITMENT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11006" y="2830234"/>
            <a:ext cx="1208949" cy="93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45"/>
              </a:lnSpc>
              <a:spcBef>
                <a:spcPts val="0"/>
              </a:spcBef>
              <a:spcAft>
                <a:spcPts val="0"/>
              </a:spcAft>
            </a:pPr>
            <a:r>
              <a:rPr sz="4000" b="1" spc="80" dirty="0">
                <a:solidFill>
                  <a:srgbClr val="787ECF"/>
                </a:solidFill>
                <a:latin typeface="UTRDFO+Poppins Bold" panose="00000800000000000000"/>
                <a:cs typeface="UTRDFO+Poppins Bold" panose="00000800000000000000"/>
              </a:rPr>
              <a:t>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6218" y="3658925"/>
            <a:ext cx="1823907" cy="689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PatientID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130157" y="3646648"/>
            <a:ext cx="1012482" cy="79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6218" y="4172879"/>
            <a:ext cx="2732512" cy="1203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AppoitmentID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Gender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130157" y="4246723"/>
            <a:ext cx="3088744" cy="139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Age category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Minor adult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6218" y="5200789"/>
            <a:ext cx="3100836" cy="1717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ScheduledDay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AppoitmentDay</a:t>
            </a:r>
          </a:p>
          <a:p>
            <a:pPr marL="0" marR="0">
              <a:lnSpc>
                <a:spcPts val="4045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908336" y="6155402"/>
            <a:ext cx="4801696" cy="93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45"/>
              </a:lnSpc>
              <a:spcBef>
                <a:spcPts val="0"/>
              </a:spcBef>
              <a:spcAft>
                <a:spcPts val="0"/>
              </a:spcAft>
            </a:pPr>
            <a:r>
              <a:rPr sz="4000" b="1" spc="80" dirty="0">
                <a:solidFill>
                  <a:srgbClr val="787ECF"/>
                </a:solidFill>
                <a:latin typeface="UTRDFO+Poppins Bold" panose="00000800000000000000"/>
                <a:cs typeface="UTRDFO+Poppins Bold" panose="00000800000000000000"/>
              </a:rPr>
              <a:t>NEIGHBOURHOOD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6218" y="6742652"/>
            <a:ext cx="3066814" cy="1203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Neighbourhood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handcap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130157" y="6950368"/>
            <a:ext cx="3555165" cy="79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Neighbourhood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30157" y="7550443"/>
            <a:ext cx="4246269" cy="139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Neighbourhood V4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Neighbourhood V6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86218" y="7770561"/>
            <a:ext cx="2921852" cy="1203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SMS_Recevied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No show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86218" y="8798471"/>
            <a:ext cx="4964453" cy="1717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Age category</a:t>
            </a:r>
          </a:p>
          <a:p>
            <a:pPr marL="0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weekday Appoitment day</a:t>
            </a:r>
          </a:p>
          <a:p>
            <a:pPr marL="0" marR="0">
              <a:lnSpc>
                <a:spcPts val="4045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ABSIUS+Poppins Medium" panose="00000600000000000000"/>
                <a:cs typeface="ABSIUS+Poppins Medium" panose="00000600000000000000"/>
              </a:rPr>
              <a:t>Weekday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4222" y="2135420"/>
            <a:ext cx="15375834" cy="2180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20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We</a:t>
            </a:r>
            <a:r>
              <a:rPr sz="3700" spc="1875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divided</a:t>
            </a:r>
            <a:r>
              <a:rPr sz="3700" spc="1876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our</a:t>
            </a:r>
            <a:r>
              <a:rPr sz="3700" spc="1875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dashboard</a:t>
            </a:r>
            <a:r>
              <a:rPr sz="3700" spc="1876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into</a:t>
            </a:r>
            <a:r>
              <a:rPr sz="3700" spc="1876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4</a:t>
            </a:r>
            <a:r>
              <a:rPr sz="3700" spc="1877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pages</a:t>
            </a:r>
            <a:r>
              <a:rPr sz="3700" spc="1875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to</a:t>
            </a:r>
            <a:r>
              <a:rPr sz="3700" spc="1876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facilitate</a:t>
            </a:r>
            <a:r>
              <a:rPr sz="3700" spc="1876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the</a:t>
            </a:r>
          </a:p>
          <a:p>
            <a:pPr marL="0" marR="0">
              <a:lnSpc>
                <a:spcPts val="517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navigation</a:t>
            </a:r>
            <a:r>
              <a:rPr sz="3700" spc="101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and</a:t>
            </a:r>
            <a:r>
              <a:rPr sz="3700" spc="101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the</a:t>
            </a:r>
            <a:r>
              <a:rPr sz="3700" spc="101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comprehension</a:t>
            </a:r>
            <a:r>
              <a:rPr sz="3700" spc="101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of</a:t>
            </a:r>
            <a:r>
              <a:rPr sz="3700" spc="1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its</a:t>
            </a:r>
            <a:r>
              <a:rPr sz="3700" spc="101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elements.</a:t>
            </a:r>
            <a:r>
              <a:rPr sz="3700" spc="1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The</a:t>
            </a:r>
            <a:r>
              <a:rPr sz="3700" spc="101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4</a:t>
            </a:r>
            <a:r>
              <a:rPr sz="3700" spc="102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pages</a:t>
            </a:r>
          </a:p>
          <a:p>
            <a:pPr marL="0" marR="0">
              <a:lnSpc>
                <a:spcPts val="517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are : Home, No-Shows, Shows, Patients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04668" y="4880136"/>
            <a:ext cx="13601111" cy="342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810"/>
              </a:lnSpc>
              <a:spcBef>
                <a:spcPts val="0"/>
              </a:spcBef>
              <a:spcAft>
                <a:spcPts val="0"/>
              </a:spcAft>
            </a:pPr>
            <a:r>
              <a:rPr sz="5000" b="1" dirty="0">
                <a:solidFill>
                  <a:srgbClr val="787ECF"/>
                </a:solidFill>
                <a:latin typeface="AWSIOB+Poppins Bold" panose="00000800000000000000"/>
                <a:cs typeface="AWSIOB+Poppins Bold" panose="00000800000000000000"/>
              </a:rPr>
              <a:t>OUR MAIN DATA KPIs</a:t>
            </a:r>
          </a:p>
          <a:p>
            <a:pPr marL="68580" marR="0">
              <a:lnSpc>
                <a:spcPts val="6520"/>
              </a:lnSpc>
              <a:spcBef>
                <a:spcPts val="965"/>
              </a:spcBef>
              <a:spcAft>
                <a:spcPts val="0"/>
              </a:spcAft>
            </a:pP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No-Show Rate ; Patient Map ; Appointment by weekday ;</a:t>
            </a:r>
          </a:p>
          <a:p>
            <a:pPr marL="68580" marR="0">
              <a:lnSpc>
                <a:spcPts val="517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Appointment</a:t>
            </a:r>
            <a:r>
              <a:rPr sz="3700" spc="96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 </a:t>
            </a: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by Age category ; Number of patients ;</a:t>
            </a:r>
          </a:p>
          <a:p>
            <a:pPr marL="68580" marR="0">
              <a:lnSpc>
                <a:spcPts val="517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787ECF"/>
                </a:solidFill>
                <a:latin typeface="IKNFML+Poppins Medium" panose="00000600000000000000"/>
                <a:cs typeface="IKNFML+Poppins Medium" panose="00000600000000000000"/>
              </a:rPr>
              <a:t>Appointment by gender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96896" y="157132"/>
            <a:ext cx="5246588" cy="93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80"/>
              </a:lnSpc>
              <a:spcBef>
                <a:spcPts val="0"/>
              </a:spcBef>
              <a:spcAft>
                <a:spcPts val="0"/>
              </a:spcAft>
            </a:pPr>
            <a:r>
              <a:rPr sz="5200" b="1" dirty="0">
                <a:solidFill>
                  <a:srgbClr val="787ECF"/>
                </a:solidFill>
                <a:latin typeface="GNFTSJ+Canva Sans Bold" panose="020B0803030501040103"/>
                <a:cs typeface="GNFTSJ+Canva Sans Bold" panose="020B0803030501040103"/>
              </a:rPr>
              <a:t>1st page : Home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79306" y="157132"/>
            <a:ext cx="6681752" cy="93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80"/>
              </a:lnSpc>
              <a:spcBef>
                <a:spcPts val="0"/>
              </a:spcBef>
              <a:spcAft>
                <a:spcPts val="0"/>
              </a:spcAft>
            </a:pPr>
            <a:r>
              <a:rPr sz="5200" b="1" dirty="0">
                <a:solidFill>
                  <a:srgbClr val="787ECF"/>
                </a:solidFill>
                <a:latin typeface="GNFTSJ+Canva Sans Bold" panose="020B0803030501040103"/>
                <a:cs typeface="GNFTSJ+Canva Sans Bold" panose="020B0803030501040103"/>
              </a:rPr>
              <a:t>2nd page: No-Shows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8356" y="6132665"/>
            <a:ext cx="1380223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Matthew</a:t>
            </a:r>
          </a:p>
          <a:p>
            <a:pPr marL="5715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NEWSON</a:t>
            </a:r>
            <a:endParaRPr lang="fr-FR" sz="2200" dirty="0">
              <a:solidFill>
                <a:srgbClr val="787ECF"/>
              </a:solidFill>
              <a:latin typeface="JSUIHQ+Poppins Medium" panose="00000600000000000000"/>
              <a:cs typeface="JSUIHQ+Poppins Medium" panose="00000600000000000000"/>
            </a:endParaRPr>
          </a:p>
          <a:p>
            <a:pPr marL="5715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endParaRPr lang="fr-FR" sz="2200" dirty="0">
              <a:solidFill>
                <a:srgbClr val="787ECF"/>
              </a:solidFill>
              <a:latin typeface="JSUIHQ+Poppins Medium" panose="00000600000000000000"/>
              <a:cs typeface="JSUIHQ+Poppins Medium" panose="00000600000000000000"/>
            </a:endParaRPr>
          </a:p>
          <a:p>
            <a:pPr marL="5715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endParaRPr sz="2200" dirty="0">
              <a:solidFill>
                <a:srgbClr val="787ECF"/>
              </a:solidFill>
              <a:latin typeface="JSUIHQ+Poppins Medium" panose="00000600000000000000"/>
              <a:cs typeface="JSUIHQ+Poppins Medium" panose="0000060000000000000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1862" y="6132665"/>
            <a:ext cx="1069566" cy="530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Sakshi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79325" y="6132665"/>
            <a:ext cx="1131306" cy="530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Megha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12483" y="6132665"/>
            <a:ext cx="2756514" cy="920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Clément ARNAUD-</a:t>
            </a:r>
          </a:p>
          <a:p>
            <a:pPr marL="64897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SARTHOU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083341" y="6132665"/>
            <a:ext cx="1267917" cy="530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Abishek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56292" y="6523190"/>
            <a:ext cx="121344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KU</a:t>
            </a:r>
            <a:r>
              <a:rPr lang="en-IN"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M</a:t>
            </a: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ARI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96836" y="6523190"/>
            <a:ext cx="1896496" cy="530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SIVASANKAR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464514" y="6523190"/>
            <a:ext cx="2505518" cy="530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7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THAMIZHARASAN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51461" y="157139"/>
            <a:ext cx="5537426" cy="93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80"/>
              </a:lnSpc>
              <a:spcBef>
                <a:spcPts val="0"/>
              </a:spcBef>
              <a:spcAft>
                <a:spcPts val="0"/>
              </a:spcAft>
            </a:pPr>
            <a:r>
              <a:rPr sz="5200" b="1" dirty="0">
                <a:solidFill>
                  <a:srgbClr val="787ECF"/>
                </a:solidFill>
                <a:latin typeface="GNFTSJ+Canva Sans Bold" panose="020B0803030501040103"/>
                <a:cs typeface="GNFTSJ+Canva Sans Bold" panose="020B0803030501040103"/>
              </a:rPr>
              <a:t>3rd page : Shows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48208" y="157132"/>
            <a:ext cx="6143930" cy="93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80"/>
              </a:lnSpc>
              <a:spcBef>
                <a:spcPts val="0"/>
              </a:spcBef>
              <a:spcAft>
                <a:spcPts val="0"/>
              </a:spcAft>
            </a:pPr>
            <a:r>
              <a:rPr sz="5200" b="1" dirty="0">
                <a:solidFill>
                  <a:srgbClr val="787ECF"/>
                </a:solidFill>
                <a:latin typeface="GDUOHR+Canva Sans Bold" panose="020B0803030501040103"/>
                <a:cs typeface="GDUOHR+Canva Sans Bold" panose="020B0803030501040103"/>
              </a:rPr>
              <a:t>4th page : Patients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55249" y="97195"/>
            <a:ext cx="10208338" cy="14925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0"/>
              </a:lnSpc>
              <a:spcBef>
                <a:spcPts val="0"/>
              </a:spcBef>
              <a:spcAft>
                <a:spcPts val="0"/>
              </a:spcAft>
            </a:pPr>
            <a:r>
              <a:rPr sz="6500" b="1" spc="130" dirty="0">
                <a:solidFill>
                  <a:srgbClr val="787ECF"/>
                </a:solidFill>
                <a:latin typeface="FTLWVP+Poppins Bold" panose="00000800000000000000"/>
                <a:cs typeface="FTLWVP+Poppins Bold" panose="00000800000000000000"/>
              </a:rPr>
              <a:t>ANALYSIS </a:t>
            </a:r>
            <a:r>
              <a:rPr sz="6500" b="1" spc="129" dirty="0">
                <a:solidFill>
                  <a:srgbClr val="787ECF"/>
                </a:solidFill>
                <a:latin typeface="FTLWVP+Poppins Bold" panose="00000800000000000000"/>
                <a:cs typeface="FTLWVP+Poppins Bold" panose="00000800000000000000"/>
              </a:rPr>
              <a:t>OF</a:t>
            </a:r>
            <a:r>
              <a:rPr sz="6500" b="1" spc="130" dirty="0">
                <a:solidFill>
                  <a:srgbClr val="787ECF"/>
                </a:solidFill>
                <a:latin typeface="FTLWVP+Poppins Bold" panose="00000800000000000000"/>
                <a:cs typeface="FTLWVP+Poppins Bold" panose="00000800000000000000"/>
              </a:rPr>
              <a:t> </a:t>
            </a:r>
            <a:r>
              <a:rPr sz="6500" b="1" spc="129" dirty="0">
                <a:solidFill>
                  <a:srgbClr val="787ECF"/>
                </a:solidFill>
                <a:latin typeface="FTLWVP+Poppins Bold" panose="00000800000000000000"/>
                <a:cs typeface="FTLWVP+Poppins Bold" panose="00000800000000000000"/>
              </a:rPr>
              <a:t>OUR</a:t>
            </a:r>
            <a:r>
              <a:rPr sz="6500" b="1" spc="130" dirty="0">
                <a:solidFill>
                  <a:srgbClr val="787ECF"/>
                </a:solidFill>
                <a:latin typeface="FTLWVP+Poppins Bold" panose="00000800000000000000"/>
                <a:cs typeface="FTLWVP+Poppins Bold" panose="00000800000000000000"/>
              </a:rPr>
              <a:t> </a:t>
            </a:r>
            <a:r>
              <a:rPr sz="6500" b="1" spc="129" dirty="0">
                <a:solidFill>
                  <a:srgbClr val="787ECF"/>
                </a:solidFill>
                <a:latin typeface="FTLWVP+Poppins Bold" panose="00000800000000000000"/>
                <a:cs typeface="FTLWVP+Poppins Bold" panose="00000800000000000000"/>
              </a:rPr>
              <a:t>DATA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48204" y="641803"/>
            <a:ext cx="14950635" cy="1473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1.</a:t>
            </a:r>
            <a:r>
              <a:rPr sz="2500" spc="-40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Identification</a:t>
            </a:r>
            <a:r>
              <a:rPr sz="2500" spc="79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00" spc="8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patients</a:t>
            </a:r>
            <a:r>
              <a:rPr sz="2500" spc="8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at</a:t>
            </a:r>
            <a:r>
              <a:rPr sz="2500" spc="8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risk</a:t>
            </a:r>
            <a:r>
              <a:rPr sz="2500" spc="79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00" spc="8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no-shows:</a:t>
            </a:r>
            <a:r>
              <a:rPr sz="2500" spc="8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Through</a:t>
            </a:r>
            <a:r>
              <a:rPr sz="2500" spc="8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data</a:t>
            </a:r>
            <a:r>
              <a:rPr sz="2500" spc="79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analysis,</a:t>
            </a:r>
            <a:r>
              <a:rPr sz="2500" spc="8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we</a:t>
            </a:r>
            <a:r>
              <a:rPr sz="2500" spc="8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can</a:t>
            </a:r>
            <a:r>
              <a:rPr sz="2500" spc="8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identify</a:t>
            </a:r>
          </a:p>
          <a:p>
            <a:pPr marL="21907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patterns</a:t>
            </a:r>
            <a:r>
              <a:rPr sz="2500" spc="3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00" spc="3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factors</a:t>
            </a:r>
            <a:r>
              <a:rPr sz="2500" spc="3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that</a:t>
            </a:r>
            <a:r>
              <a:rPr sz="2500" spc="3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contribute</a:t>
            </a:r>
            <a:r>
              <a:rPr sz="2500" spc="2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to</a:t>
            </a:r>
            <a:r>
              <a:rPr sz="2500" spc="2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</a:t>
            </a:r>
            <a:r>
              <a:rPr sz="2500" spc="3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no-shows.</a:t>
            </a:r>
            <a:r>
              <a:rPr sz="2500" spc="3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This</a:t>
            </a:r>
            <a:r>
              <a:rPr sz="2500" spc="3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includes</a:t>
            </a:r>
            <a:r>
              <a:rPr sz="2500" spc="3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demographic</a:t>
            </a:r>
          </a:p>
          <a:p>
            <a:pPr marL="21907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information, previous appointment history, and other relevant variables.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3996" y="1956253"/>
            <a:ext cx="15050213" cy="5416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 marR="0">
              <a:lnSpc>
                <a:spcPts val="440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2.</a:t>
            </a:r>
            <a:r>
              <a:rPr sz="2500" spc="-40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Implementation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reminders: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By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leveraging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data,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we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can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develop</a:t>
            </a:r>
            <a:r>
              <a:rPr sz="2500" spc="3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</a:p>
          <a:p>
            <a:pPr marL="31305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implement</a:t>
            </a:r>
            <a:r>
              <a:rPr sz="2500" spc="61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automated</a:t>
            </a:r>
            <a:r>
              <a:rPr sz="2500" spc="6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</a:t>
            </a:r>
            <a:r>
              <a:rPr sz="2500" spc="61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reminders</a:t>
            </a:r>
            <a:r>
              <a:rPr sz="2500" spc="6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through</a:t>
            </a:r>
            <a:r>
              <a:rPr sz="2500" spc="6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various</a:t>
            </a:r>
            <a:r>
              <a:rPr sz="2500" spc="6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channels</a:t>
            </a:r>
            <a:r>
              <a:rPr sz="2500" spc="6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such</a:t>
            </a:r>
            <a:r>
              <a:rPr sz="2500" spc="6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as</a:t>
            </a:r>
            <a:r>
              <a:rPr sz="2500" spc="6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SMS,</a:t>
            </a:r>
          </a:p>
          <a:p>
            <a:pPr marL="31305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email,</a:t>
            </a:r>
            <a:r>
              <a:rPr sz="2500" spc="5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or</a:t>
            </a:r>
            <a:r>
              <a:rPr sz="2500" spc="5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mobile</a:t>
            </a:r>
            <a:r>
              <a:rPr sz="2500" spc="5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applications.</a:t>
            </a:r>
            <a:r>
              <a:rPr sz="2500" spc="5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This</a:t>
            </a:r>
            <a:r>
              <a:rPr sz="2500" spc="5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proactive</a:t>
            </a:r>
            <a:r>
              <a:rPr sz="2500" spc="5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approach</a:t>
            </a:r>
            <a:r>
              <a:rPr sz="2500" spc="5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helps</a:t>
            </a:r>
            <a:r>
              <a:rPr sz="2500" spc="5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reduce</a:t>
            </a:r>
            <a:r>
              <a:rPr sz="2500" spc="5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no-show</a:t>
            </a:r>
            <a:r>
              <a:rPr sz="2500" spc="5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rates</a:t>
            </a:r>
            <a:r>
              <a:rPr sz="2500" spc="5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by</a:t>
            </a:r>
          </a:p>
          <a:p>
            <a:pPr marL="31305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keeping patients informed and reminding them of their scheduled appointments.</a:t>
            </a:r>
          </a:p>
          <a:p>
            <a:pPr marL="16510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3.</a:t>
            </a:r>
            <a:r>
              <a:rPr sz="2500" spc="-40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Optimal</a:t>
            </a:r>
            <a:r>
              <a:rPr sz="2500" spc="65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scheduling</a:t>
            </a:r>
            <a:r>
              <a:rPr sz="2500" spc="6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00" spc="6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resource</a:t>
            </a:r>
            <a:r>
              <a:rPr sz="2500" spc="6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allocation:</a:t>
            </a:r>
            <a:r>
              <a:rPr sz="2500" spc="6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Analyzing</a:t>
            </a:r>
            <a:r>
              <a:rPr sz="2500" spc="6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</a:t>
            </a:r>
            <a:r>
              <a:rPr sz="2500" spc="6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data</a:t>
            </a:r>
            <a:r>
              <a:rPr sz="2500" spc="6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allows</a:t>
            </a:r>
            <a:r>
              <a:rPr sz="2500" spc="6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us</a:t>
            </a:r>
            <a:r>
              <a:rPr sz="2500" spc="6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to</a:t>
            </a:r>
          </a:p>
          <a:p>
            <a:pPr marL="31305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identify</a:t>
            </a:r>
            <a:r>
              <a:rPr sz="2500" spc="15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peak</a:t>
            </a:r>
            <a:r>
              <a:rPr sz="2500" spc="15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no-show</a:t>
            </a:r>
            <a:r>
              <a:rPr sz="2500" spc="15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periods</a:t>
            </a:r>
            <a:r>
              <a:rPr sz="2500" spc="15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00" spc="15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adjust</a:t>
            </a:r>
            <a:r>
              <a:rPr sz="2500" spc="151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scheduling</a:t>
            </a:r>
            <a:r>
              <a:rPr sz="2500" spc="15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accordingly.</a:t>
            </a:r>
            <a:r>
              <a:rPr sz="2500" spc="151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By</a:t>
            </a:r>
            <a:r>
              <a:rPr sz="2500" spc="151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optimizing</a:t>
            </a:r>
          </a:p>
          <a:p>
            <a:pPr marL="31305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</a:t>
            </a:r>
            <a:r>
              <a:rPr sz="2500" spc="6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slots</a:t>
            </a:r>
            <a:r>
              <a:rPr sz="2500" spc="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00" spc="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allocating</a:t>
            </a:r>
            <a:r>
              <a:rPr sz="2500" spc="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resources</a:t>
            </a:r>
            <a:r>
              <a:rPr sz="2500" spc="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effectively,</a:t>
            </a:r>
            <a:r>
              <a:rPr sz="2500" spc="6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we</a:t>
            </a:r>
            <a:r>
              <a:rPr sz="2500" spc="6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can</a:t>
            </a:r>
            <a:r>
              <a:rPr sz="2500" spc="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minimize</a:t>
            </a:r>
            <a:r>
              <a:rPr sz="2500" spc="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00" spc="6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impact</a:t>
            </a:r>
            <a:r>
              <a:rPr sz="2500" spc="6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00" spc="6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no-</a:t>
            </a:r>
          </a:p>
          <a:p>
            <a:pPr marL="31305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shows on the doctor's schedule and ensure efficient use of healthcare resources.</a:t>
            </a:r>
          </a:p>
          <a:p>
            <a:pPr marL="0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4.</a:t>
            </a:r>
            <a:r>
              <a:rPr sz="2500" spc="-40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Patient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engagement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education: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Data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analysis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can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uncover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insights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into</a:t>
            </a:r>
            <a:r>
              <a:rPr sz="2500" spc="9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patient</a:t>
            </a:r>
          </a:p>
          <a:p>
            <a:pPr marL="31305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behavior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preferences.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This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information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can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be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used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to</a:t>
            </a:r>
            <a:r>
              <a:rPr sz="2500" spc="14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develop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targeted</a:t>
            </a:r>
            <a:r>
              <a:rPr sz="2500" spc="1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engagement</a:t>
            </a:r>
          </a:p>
          <a:p>
            <a:pPr marL="31305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strategies,</a:t>
            </a:r>
            <a:r>
              <a:rPr sz="2500" spc="10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such</a:t>
            </a:r>
            <a:r>
              <a:rPr sz="2500" spc="10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as</a:t>
            </a:r>
            <a:r>
              <a:rPr sz="2500" spc="10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educational</a:t>
            </a:r>
            <a:r>
              <a:rPr sz="2500" spc="10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materials,</a:t>
            </a:r>
            <a:r>
              <a:rPr sz="2500" spc="10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personalized</a:t>
            </a:r>
            <a:r>
              <a:rPr sz="2500" spc="10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communication,</a:t>
            </a:r>
            <a:r>
              <a:rPr sz="2500" spc="10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00" spc="10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incentives,</a:t>
            </a:r>
            <a:r>
              <a:rPr sz="2500" spc="10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to</a:t>
            </a:r>
          </a:p>
          <a:p>
            <a:pPr marL="313055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increase patient commitment and reduce the likelihood of no-shows.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27777" y="7652203"/>
            <a:ext cx="15273046" cy="1911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</a:t>
            </a:r>
            <a:r>
              <a:rPr sz="2500" spc="17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summary,</a:t>
            </a:r>
            <a:r>
              <a:rPr sz="2500" spc="177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our</a:t>
            </a:r>
            <a:r>
              <a:rPr sz="2500" spc="177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data</a:t>
            </a:r>
            <a:r>
              <a:rPr sz="2500" spc="17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analysis</a:t>
            </a:r>
            <a:r>
              <a:rPr sz="2500" spc="17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enables</a:t>
            </a:r>
            <a:r>
              <a:rPr sz="2500" spc="17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00" spc="17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identification</a:t>
            </a:r>
            <a:r>
              <a:rPr sz="2500" spc="17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00" spc="177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at-risk</a:t>
            </a:r>
            <a:r>
              <a:rPr sz="2500" spc="17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patients,</a:t>
            </a:r>
            <a:r>
              <a:rPr sz="2500" spc="177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</a:p>
          <a:p>
            <a:pPr marL="0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implementation</a:t>
            </a:r>
            <a:r>
              <a:rPr sz="2500" spc="2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00" spc="26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</a:t>
            </a:r>
            <a:r>
              <a:rPr sz="2500" spc="26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reminders,</a:t>
            </a:r>
            <a:r>
              <a:rPr sz="2500" spc="26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optimal</a:t>
            </a:r>
            <a:r>
              <a:rPr sz="2500" spc="26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scheduling</a:t>
            </a:r>
            <a:r>
              <a:rPr sz="2500" spc="2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00" spc="2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resource</a:t>
            </a:r>
            <a:r>
              <a:rPr sz="2500" spc="2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allocation,</a:t>
            </a:r>
            <a:r>
              <a:rPr sz="2500" spc="26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</a:p>
          <a:p>
            <a:pPr marL="0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patient</a:t>
            </a:r>
            <a:r>
              <a:rPr sz="2500" spc="69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engagement</a:t>
            </a:r>
            <a:r>
              <a:rPr sz="2500" spc="69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strategies</a:t>
            </a:r>
            <a:r>
              <a:rPr sz="2500" spc="69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to</a:t>
            </a:r>
            <a:r>
              <a:rPr sz="2500" spc="69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reduce</a:t>
            </a:r>
            <a:r>
              <a:rPr sz="2500" spc="69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no-show</a:t>
            </a:r>
            <a:r>
              <a:rPr sz="2500" spc="69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rates</a:t>
            </a:r>
            <a:r>
              <a:rPr sz="2500" spc="69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</a:t>
            </a:r>
            <a:r>
              <a:rPr sz="2500" spc="69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00" spc="69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context</a:t>
            </a:r>
            <a:r>
              <a:rPr sz="2500" spc="69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00" spc="69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doctor-patient</a:t>
            </a:r>
          </a:p>
          <a:p>
            <a:pPr marL="0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38015" y="365354"/>
            <a:ext cx="11964321" cy="140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745"/>
              </a:lnSpc>
              <a:spcBef>
                <a:spcPts val="0"/>
              </a:spcBef>
              <a:spcAft>
                <a:spcPts val="0"/>
              </a:spcAft>
            </a:pPr>
            <a:r>
              <a:rPr sz="6100" b="1" spc="122" dirty="0">
                <a:solidFill>
                  <a:srgbClr val="787ECF"/>
                </a:solidFill>
                <a:latin typeface="FTLWVP+Poppins Bold" panose="00000800000000000000"/>
                <a:cs typeface="FTLWVP+Poppins Bold" panose="00000800000000000000"/>
              </a:rPr>
              <a:t>LIMITATION OF OUR 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57134" y="2027193"/>
            <a:ext cx="14422899" cy="1955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2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1.</a:t>
            </a:r>
            <a:r>
              <a:rPr sz="2550" spc="-40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Limited</a:t>
            </a:r>
            <a:r>
              <a:rPr sz="2550" spc="42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patient</a:t>
            </a:r>
            <a:r>
              <a:rPr sz="2550" spc="42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information:</a:t>
            </a:r>
            <a:r>
              <a:rPr sz="2550" spc="41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Due</a:t>
            </a:r>
            <a:r>
              <a:rPr sz="2550" spc="42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to</a:t>
            </a:r>
            <a:r>
              <a:rPr sz="2550" spc="42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42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absence</a:t>
            </a:r>
            <a:r>
              <a:rPr sz="2550" spc="42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50" spc="41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comprehensive</a:t>
            </a:r>
            <a:r>
              <a:rPr sz="2550" spc="42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patient</a:t>
            </a:r>
            <a:r>
              <a:rPr sz="2550" spc="42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profiles,</a:t>
            </a:r>
          </a:p>
          <a:p>
            <a:pPr marL="224790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including</a:t>
            </a:r>
            <a:r>
              <a:rPr sz="2550" spc="67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demographic,</a:t>
            </a:r>
            <a:r>
              <a:rPr sz="2550" spc="66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medical</a:t>
            </a:r>
            <a:r>
              <a:rPr sz="2550" spc="66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history,</a:t>
            </a:r>
            <a:r>
              <a:rPr sz="2550" spc="6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50" spc="67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socioeconomic</a:t>
            </a:r>
            <a:r>
              <a:rPr sz="2550" spc="67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factors,</a:t>
            </a:r>
            <a:r>
              <a:rPr sz="2550" spc="6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67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analysis</a:t>
            </a:r>
          </a:p>
          <a:p>
            <a:pPr marL="224790" marR="0">
              <a:lnSpc>
                <a:spcPts val="3525"/>
              </a:lnSpc>
              <a:spcBef>
                <a:spcPts val="50"/>
              </a:spcBef>
              <a:spcAft>
                <a:spcPts val="0"/>
              </a:spcAft>
            </a:pPr>
            <a:r>
              <a:rPr sz="2550" spc="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may</a:t>
            </a:r>
            <a:r>
              <a:rPr sz="2550" spc="150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lack</a:t>
            </a:r>
            <a:r>
              <a:rPr sz="2550" spc="150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</a:t>
            </a:r>
            <a:r>
              <a:rPr sz="2550" spc="151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detailed</a:t>
            </a:r>
            <a:r>
              <a:rPr sz="2550" spc="150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understanding</a:t>
            </a:r>
            <a:r>
              <a:rPr sz="2550" spc="150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50" spc="149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150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underlying</a:t>
            </a:r>
            <a:r>
              <a:rPr sz="2550" spc="150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reasons</a:t>
            </a:r>
            <a:r>
              <a:rPr sz="2550" spc="150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for</a:t>
            </a:r>
            <a:r>
              <a:rPr sz="2550" spc="150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no-show</a:t>
            </a:r>
          </a:p>
          <a:p>
            <a:pPr marL="224790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83166" y="3817893"/>
            <a:ext cx="14494055" cy="195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2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2.</a:t>
            </a:r>
            <a:r>
              <a:rPr sz="2550" spc="-40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Data</a:t>
            </a:r>
            <a:r>
              <a:rPr sz="2550" spc="68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accuracy</a:t>
            </a:r>
            <a:r>
              <a:rPr sz="2550" spc="67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50" spc="67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completeness:</a:t>
            </a:r>
            <a:r>
              <a:rPr sz="2550" spc="67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67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reliability</a:t>
            </a:r>
            <a:r>
              <a:rPr sz="2550" spc="68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50" spc="67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68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findings</a:t>
            </a:r>
            <a:r>
              <a:rPr sz="2550" spc="68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heavily</a:t>
            </a:r>
            <a:r>
              <a:rPr sz="2550" spc="68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relies</a:t>
            </a:r>
            <a:r>
              <a:rPr sz="2550" spc="68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on</a:t>
            </a:r>
          </a:p>
          <a:p>
            <a:pPr marL="299085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accurate</a:t>
            </a:r>
            <a:r>
              <a:rPr sz="2550" spc="17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50" spc="16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complete</a:t>
            </a:r>
            <a:r>
              <a:rPr sz="2550" spc="17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</a:t>
            </a:r>
            <a:r>
              <a:rPr sz="2550" spc="1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data.</a:t>
            </a:r>
            <a:r>
              <a:rPr sz="2550" spc="16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Inaccurate</a:t>
            </a:r>
            <a:r>
              <a:rPr sz="2550" spc="1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or</a:t>
            </a:r>
            <a:r>
              <a:rPr sz="2550" spc="1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missing</a:t>
            </a:r>
            <a:r>
              <a:rPr sz="2550" spc="1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data</a:t>
            </a:r>
            <a:r>
              <a:rPr sz="2550" spc="1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entries</a:t>
            </a:r>
            <a:r>
              <a:rPr sz="2550" spc="17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could</a:t>
            </a:r>
          </a:p>
          <a:p>
            <a:pPr marL="299085" marR="0">
              <a:lnSpc>
                <a:spcPts val="3525"/>
              </a:lnSpc>
              <a:spcBef>
                <a:spcPts val="5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potentially</a:t>
            </a:r>
            <a:r>
              <a:rPr sz="2550" spc="10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impact</a:t>
            </a:r>
            <a:r>
              <a:rPr sz="2550" spc="100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10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accuracy</a:t>
            </a:r>
            <a:r>
              <a:rPr sz="2550" spc="100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50" spc="100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predictions</a:t>
            </a:r>
            <a:r>
              <a:rPr sz="2550" spc="10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  <a:r>
              <a:rPr sz="2550" spc="10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hinder</a:t>
            </a:r>
            <a:r>
              <a:rPr sz="2550" spc="100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10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identification</a:t>
            </a:r>
            <a:r>
              <a:rPr sz="2550" spc="101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</a:p>
          <a:p>
            <a:pPr marL="299085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meaningful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patterns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or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trends.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7660" y="5608593"/>
            <a:ext cx="14501140" cy="195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2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3.</a:t>
            </a:r>
            <a:r>
              <a:rPr sz="2550" spc="-40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External</a:t>
            </a:r>
            <a:r>
              <a:rPr sz="2550" spc="5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factors:</a:t>
            </a:r>
            <a:r>
              <a:rPr sz="2550" spc="5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6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analysis</a:t>
            </a:r>
            <a:r>
              <a:rPr sz="2550" spc="6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does</a:t>
            </a:r>
            <a:r>
              <a:rPr sz="2550" spc="5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not</a:t>
            </a:r>
            <a:r>
              <a:rPr sz="2550" spc="5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account</a:t>
            </a:r>
            <a:r>
              <a:rPr sz="2550" spc="5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for</a:t>
            </a:r>
            <a:r>
              <a:rPr sz="2550" spc="58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external</a:t>
            </a:r>
            <a:r>
              <a:rPr sz="2550" spc="5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factors</a:t>
            </a:r>
            <a:r>
              <a:rPr sz="2550" spc="6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that</a:t>
            </a:r>
            <a:r>
              <a:rPr sz="2550" spc="5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can</a:t>
            </a:r>
            <a:r>
              <a:rPr sz="2550" spc="6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influence</a:t>
            </a:r>
          </a:p>
          <a:p>
            <a:pPr marL="304800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</a:t>
            </a:r>
            <a:r>
              <a:rPr sz="2550" spc="52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attendance,</a:t>
            </a:r>
            <a:r>
              <a:rPr sz="2550" spc="52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such</a:t>
            </a:r>
            <a:r>
              <a:rPr sz="2550" spc="53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as</a:t>
            </a:r>
            <a:r>
              <a:rPr sz="2550" spc="52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transportation</a:t>
            </a:r>
            <a:r>
              <a:rPr sz="2550" spc="53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issues,</a:t>
            </a:r>
            <a:r>
              <a:rPr sz="2550" spc="52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personal</a:t>
            </a:r>
            <a:r>
              <a:rPr sz="2550" spc="52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emergencies,</a:t>
            </a:r>
            <a:r>
              <a:rPr sz="2550" spc="52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or</a:t>
            </a:r>
          </a:p>
          <a:p>
            <a:pPr marL="304800" marR="0">
              <a:lnSpc>
                <a:spcPts val="3525"/>
              </a:lnSpc>
              <a:spcBef>
                <a:spcPts val="50"/>
              </a:spcBef>
              <a:spcAft>
                <a:spcPts val="0"/>
              </a:spcAft>
            </a:pP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competing</a:t>
            </a:r>
            <a:r>
              <a:rPr sz="2550" spc="166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priorities.</a:t>
            </a:r>
            <a:r>
              <a:rPr sz="2550" spc="165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These</a:t>
            </a:r>
            <a:r>
              <a:rPr sz="2550" spc="166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factors</a:t>
            </a:r>
            <a:r>
              <a:rPr sz="2550" spc="166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can</a:t>
            </a:r>
            <a:r>
              <a:rPr sz="2550" spc="166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significantly</a:t>
            </a:r>
            <a:r>
              <a:rPr sz="2550" spc="16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affect</a:t>
            </a:r>
            <a:r>
              <a:rPr sz="2550" spc="166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166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reliability</a:t>
            </a:r>
            <a:r>
              <a:rPr sz="2550" spc="166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</a:p>
          <a:p>
            <a:pPr marL="304800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predictions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or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recommendations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derived from</a:t>
            </a:r>
            <a:r>
              <a:rPr sz="2550" spc="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 analysis.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60396" y="7399293"/>
            <a:ext cx="14517957" cy="195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2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4.</a:t>
            </a:r>
            <a:r>
              <a:rPr sz="2550" spc="-40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Lack</a:t>
            </a:r>
            <a:r>
              <a:rPr sz="2550" spc="2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of</a:t>
            </a:r>
            <a:r>
              <a:rPr sz="2550" spc="24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qualitative</a:t>
            </a:r>
            <a:r>
              <a:rPr sz="2550" spc="2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insights:</a:t>
            </a:r>
            <a:r>
              <a:rPr sz="2550" spc="24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</a:t>
            </a:r>
            <a:r>
              <a:rPr sz="2550" spc="2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analysis</a:t>
            </a:r>
            <a:r>
              <a:rPr sz="2550" spc="2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primarily</a:t>
            </a:r>
            <a:r>
              <a:rPr sz="2550" spc="25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focuses</a:t>
            </a:r>
            <a:r>
              <a:rPr sz="2550" spc="249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on</a:t>
            </a:r>
            <a:r>
              <a:rPr sz="2550" spc="2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quantitative</a:t>
            </a:r>
            <a:r>
              <a:rPr sz="2550" spc="25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data</a:t>
            </a:r>
            <a:r>
              <a:rPr sz="2550" spc="25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and</a:t>
            </a:r>
          </a:p>
          <a:p>
            <a:pPr marL="321945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550" spc="1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may</a:t>
            </a:r>
            <a:r>
              <a:rPr sz="2550" spc="4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overlook</a:t>
            </a:r>
            <a:r>
              <a:rPr sz="2550" spc="4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qualitative</a:t>
            </a:r>
            <a:r>
              <a:rPr sz="2550" spc="47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insights</a:t>
            </a:r>
            <a:r>
              <a:rPr sz="2550" spc="4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from</a:t>
            </a:r>
            <a:r>
              <a:rPr sz="2550" spc="48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patients</a:t>
            </a:r>
            <a:r>
              <a:rPr sz="2550" spc="4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or</a:t>
            </a:r>
            <a:r>
              <a:rPr sz="2550" spc="46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healthcare</a:t>
            </a:r>
            <a:r>
              <a:rPr sz="2550" spc="47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providers.</a:t>
            </a:r>
            <a:r>
              <a:rPr sz="2550" spc="466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Gathering</a:t>
            </a:r>
          </a:p>
          <a:p>
            <a:pPr marL="321945" marR="0">
              <a:lnSpc>
                <a:spcPts val="3525"/>
              </a:lnSpc>
              <a:spcBef>
                <a:spcPts val="5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patient</a:t>
            </a:r>
            <a:r>
              <a:rPr sz="2550" spc="742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feedback</a:t>
            </a:r>
            <a:r>
              <a:rPr sz="2550" spc="744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or</a:t>
            </a:r>
            <a:r>
              <a:rPr sz="2550" spc="74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understanding</a:t>
            </a:r>
            <a:r>
              <a:rPr sz="2550" spc="747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their</a:t>
            </a:r>
            <a:r>
              <a:rPr sz="2550" spc="743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perspectives</a:t>
            </a:r>
            <a:r>
              <a:rPr sz="2550" spc="74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on</a:t>
            </a:r>
            <a:r>
              <a:rPr sz="2550" spc="745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appointment</a:t>
            </a:r>
            <a:r>
              <a:rPr sz="2550" spc="74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processes</a:t>
            </a:r>
          </a:p>
          <a:p>
            <a:pPr marL="321945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could provide valuable context for addressing the </a:t>
            </a:r>
            <a:r>
              <a:rPr sz="2550" spc="1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no-show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issue </a:t>
            </a:r>
            <a:r>
              <a:rPr sz="2550" spc="11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more</a:t>
            </a:r>
            <a:r>
              <a:rPr sz="2550" dirty="0">
                <a:solidFill>
                  <a:srgbClr val="787ECF"/>
                </a:solidFill>
                <a:latin typeface="HSIDWL+Poppins Medium" panose="00000600000000000000"/>
                <a:cs typeface="HSIDWL+Poppins Medium" panose="00000600000000000000"/>
              </a:rPr>
              <a:t> effectively.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14643" y="156778"/>
            <a:ext cx="11289595" cy="140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745"/>
              </a:lnSpc>
              <a:spcBef>
                <a:spcPts val="0"/>
              </a:spcBef>
              <a:spcAft>
                <a:spcPts val="0"/>
              </a:spcAft>
            </a:pPr>
            <a:r>
              <a:rPr sz="6100" b="1" spc="122" dirty="0">
                <a:solidFill>
                  <a:srgbClr val="787ECF"/>
                </a:solidFill>
                <a:latin typeface="AUTQHE+Poppins Bold" panose="00000800000000000000"/>
                <a:cs typeface="AUTQHE+Poppins Bold" panose="00000800000000000000"/>
              </a:rPr>
              <a:t>CHALLENGES ENCOUNTERED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0507" y="1864206"/>
            <a:ext cx="12650697" cy="199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Neighbourhood column is not accurate enough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Obtaining</a:t>
            </a:r>
            <a:r>
              <a:rPr sz="3400" spc="2025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accurate</a:t>
            </a:r>
            <a:r>
              <a:rPr sz="3400" spc="2025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and</a:t>
            </a:r>
            <a:r>
              <a:rPr sz="3400" spc="2025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complete</a:t>
            </a:r>
            <a:r>
              <a:rPr sz="3400" spc="2025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patient</a:t>
            </a:r>
            <a:r>
              <a:rPr sz="3400" spc="2025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data</a:t>
            </a:r>
            <a:r>
              <a:rPr sz="3400" spc="2025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for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analysis.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90507" y="3664431"/>
            <a:ext cx="12651165" cy="139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Dealing</a:t>
            </a:r>
            <a:r>
              <a:rPr sz="3400" spc="294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with</a:t>
            </a:r>
            <a:r>
              <a:rPr sz="3400" spc="294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missing</a:t>
            </a:r>
            <a:r>
              <a:rPr sz="3400" spc="294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or</a:t>
            </a:r>
            <a:r>
              <a:rPr sz="3400" spc="294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incomplete</a:t>
            </a:r>
            <a:r>
              <a:rPr sz="3400" spc="294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appointment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records.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90507" y="4864581"/>
            <a:ext cx="12653673" cy="139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Addressing</a:t>
            </a:r>
            <a:r>
              <a:rPr sz="3400" spc="1187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privacy</a:t>
            </a:r>
            <a:r>
              <a:rPr sz="3400" spc="1187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and</a:t>
            </a:r>
            <a:r>
              <a:rPr sz="3400" spc="1187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data</a:t>
            </a:r>
            <a:r>
              <a:rPr sz="3400" spc="1187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security</a:t>
            </a:r>
            <a:r>
              <a:rPr sz="3400" spc="1187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concerns</a:t>
            </a:r>
            <a:r>
              <a:rPr sz="3400" spc="1187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when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handling patient information.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90507" y="6064731"/>
            <a:ext cx="12647776" cy="1398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Ensuring</a:t>
            </a:r>
            <a:r>
              <a:rPr sz="3400" spc="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data</a:t>
            </a:r>
            <a:r>
              <a:rPr sz="3400" spc="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consistency</a:t>
            </a:r>
            <a:r>
              <a:rPr sz="3400" spc="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and</a:t>
            </a:r>
            <a:r>
              <a:rPr sz="3400" spc="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quality</a:t>
            </a:r>
            <a:r>
              <a:rPr sz="3400" spc="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across</a:t>
            </a:r>
            <a:r>
              <a:rPr sz="3400" spc="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different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sources.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90507" y="7264881"/>
            <a:ext cx="12653463" cy="1398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Overcoming</a:t>
            </a:r>
            <a:r>
              <a:rPr sz="3400" spc="2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scheduling</a:t>
            </a:r>
            <a:r>
              <a:rPr sz="3400" spc="2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conflicts</a:t>
            </a:r>
            <a:r>
              <a:rPr sz="3400" spc="2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and</a:t>
            </a:r>
            <a:r>
              <a:rPr sz="3400" spc="285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coordinating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appointments effectively.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90507" y="8465031"/>
            <a:ext cx="12652312" cy="1398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Managing</a:t>
            </a:r>
            <a:r>
              <a:rPr sz="3400" spc="1562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and</a:t>
            </a:r>
            <a:r>
              <a:rPr sz="3400" spc="1562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mitigating</a:t>
            </a:r>
            <a:r>
              <a:rPr sz="3400" spc="1562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the</a:t>
            </a:r>
            <a:r>
              <a:rPr sz="3400" spc="1562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impact</a:t>
            </a:r>
            <a:r>
              <a:rPr sz="3400" spc="1563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of</a:t>
            </a:r>
            <a:r>
              <a:rPr sz="3400" spc="1562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 </a:t>
            </a: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unexpected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events or emergencies on appointment attendance.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7804" y="4531522"/>
            <a:ext cx="6149857" cy="79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Thank you for watching this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17804" y="5131597"/>
            <a:ext cx="7971844" cy="139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presentation! Would you happen to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MPMJSQ+Poppins Medium" panose="00000600000000000000"/>
                <a:cs typeface="MPMJSQ+Poppins Medium" panose="00000600000000000000"/>
              </a:rPr>
              <a:t>have any questions or suggestions?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3842" y="900554"/>
            <a:ext cx="14001947" cy="276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6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3150" spc="-2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Our company name is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ISEP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Business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Consulting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&amp;</a:t>
            </a:r>
            <a:r>
              <a:rPr sz="3150" spc="-19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2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We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propose</a:t>
            </a:r>
          </a:p>
          <a:p>
            <a:pPr marL="0" marR="0">
              <a:lnSpc>
                <a:spcPts val="4260"/>
              </a:lnSpc>
              <a:spcBef>
                <a:spcPts val="35"/>
              </a:spcBef>
              <a:spcAft>
                <a:spcPts val="0"/>
              </a:spcAft>
            </a:pPr>
            <a:r>
              <a:rPr sz="3150" spc="-13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Dashboards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to</a:t>
            </a: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help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the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doctors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visualize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the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data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and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find</a:t>
            </a: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possible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links</a:t>
            </a:r>
          </a:p>
          <a:p>
            <a:pPr marL="0" marR="0">
              <a:lnSpc>
                <a:spcPts val="4260"/>
              </a:lnSpc>
              <a:spcBef>
                <a:spcPts val="85"/>
              </a:spcBef>
              <a:spcAft>
                <a:spcPts val="0"/>
              </a:spcAft>
            </a:pP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with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the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3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no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show</a:t>
            </a: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appointments.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2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We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are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specialized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in</a:t>
            </a:r>
            <a:r>
              <a:rPr sz="3150" spc="-13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addressing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the</a:t>
            </a:r>
          </a:p>
          <a:p>
            <a:pPr marL="0" marR="0">
              <a:lnSpc>
                <a:spcPts val="4260"/>
              </a:lnSpc>
              <a:spcBef>
                <a:spcPts val="35"/>
              </a:spcBef>
              <a:spcAft>
                <a:spcPts val="0"/>
              </a:spcAft>
            </a:pP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issue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3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of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no-show</a:t>
            </a: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appointments,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3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our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goal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is</a:t>
            </a: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to</a:t>
            </a: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3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overcome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the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challenges</a:t>
            </a:r>
          </a:p>
          <a:p>
            <a:pPr marL="0" marR="0">
              <a:lnSpc>
                <a:spcPts val="4260"/>
              </a:lnSpc>
              <a:spcBef>
                <a:spcPts val="85"/>
              </a:spcBef>
              <a:spcAft>
                <a:spcPts val="0"/>
              </a:spcAft>
            </a:pPr>
            <a:r>
              <a:rPr sz="3150" spc="-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associated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with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missed</a:t>
            </a:r>
            <a:r>
              <a:rPr sz="315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3150" spc="-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appointments.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22669" y="3679316"/>
            <a:ext cx="3499624" cy="93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80"/>
              </a:lnSpc>
              <a:spcBef>
                <a:spcPts val="0"/>
              </a:spcBef>
              <a:spcAft>
                <a:spcPts val="0"/>
              </a:spcAft>
            </a:pPr>
            <a:r>
              <a:rPr sz="5200" b="1" dirty="0">
                <a:solidFill>
                  <a:srgbClr val="787ECF"/>
                </a:solidFill>
                <a:latin typeface="KPGGPO+Canva Sans Bold" panose="020B0803030501040103"/>
                <a:cs typeface="KPGGPO+Canva Sans Bold" panose="020B0803030501040103"/>
              </a:rPr>
              <a:t>our values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37403" y="4925989"/>
            <a:ext cx="1128637" cy="558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787ECF"/>
                </a:solidFill>
                <a:latin typeface="KPGGPO+Canva Sans Bold" panose="020B0803030501040103"/>
                <a:cs typeface="KPGGPO+Canva Sans Bold" panose="020B0803030501040103"/>
              </a:rPr>
              <a:t>Trust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50537" y="4925989"/>
            <a:ext cx="2761378" cy="3883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7505" marR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787ECF"/>
                </a:solidFill>
                <a:latin typeface="KPGGPO+Canva Sans Bold" panose="020B0803030501040103"/>
                <a:cs typeface="KPGGPO+Canva Sans Bold" panose="020B0803030501040103"/>
              </a:rPr>
              <a:t>Reliability</a:t>
            </a:r>
          </a:p>
          <a:p>
            <a:pPr marL="0" marR="0">
              <a:lnSpc>
                <a:spcPts val="3160"/>
              </a:lnSpc>
              <a:spcBef>
                <a:spcPts val="440"/>
              </a:spcBef>
              <a:spcAft>
                <a:spcPts val="0"/>
              </a:spcAft>
            </a:pPr>
            <a:r>
              <a:rPr sz="2300" spc="18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We</a:t>
            </a: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are </a:t>
            </a:r>
            <a:r>
              <a:rPr sz="23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committed</a:t>
            </a:r>
          </a:p>
          <a:p>
            <a:pPr marL="321945" marR="0">
              <a:lnSpc>
                <a:spcPts val="3160"/>
              </a:lnSpc>
              <a:spcBef>
                <a:spcPts val="15"/>
              </a:spcBef>
              <a:spcAft>
                <a:spcPts val="0"/>
              </a:spcAft>
            </a:pP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to </a:t>
            </a:r>
            <a:r>
              <a:rPr sz="23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providing</a:t>
            </a: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a</a:t>
            </a:r>
          </a:p>
          <a:p>
            <a:pPr marL="467360" marR="0">
              <a:lnSpc>
                <a:spcPts val="3160"/>
              </a:lnSpc>
              <a:spcBef>
                <a:spcPts val="65"/>
              </a:spcBef>
              <a:spcAft>
                <a:spcPts val="0"/>
              </a:spcAft>
            </a:pP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reliable </a:t>
            </a:r>
            <a:r>
              <a:rPr sz="23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and</a:t>
            </a:r>
          </a:p>
          <a:p>
            <a:pPr marL="557530" marR="0">
              <a:lnSpc>
                <a:spcPts val="3160"/>
              </a:lnSpc>
              <a:spcBef>
                <a:spcPts val="15"/>
              </a:spcBef>
              <a:spcAft>
                <a:spcPts val="0"/>
              </a:spcAft>
            </a:pPr>
            <a:r>
              <a:rPr sz="23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consistent</a:t>
            </a:r>
          </a:p>
          <a:p>
            <a:pPr marL="379730" marR="0">
              <a:lnSpc>
                <a:spcPts val="3160"/>
              </a:lnSpc>
              <a:spcBef>
                <a:spcPts val="15"/>
              </a:spcBef>
              <a:spcAft>
                <a:spcPts val="0"/>
              </a:spcAft>
            </a:pPr>
            <a:r>
              <a:rPr sz="23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appointment</a:t>
            </a:r>
          </a:p>
          <a:p>
            <a:pPr marL="278765" marR="0">
              <a:lnSpc>
                <a:spcPts val="3160"/>
              </a:lnSpc>
              <a:spcBef>
                <a:spcPts val="15"/>
              </a:spcBef>
              <a:spcAft>
                <a:spcPts val="0"/>
              </a:spcAft>
            </a:pPr>
            <a:r>
              <a:rPr sz="23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experience</a:t>
            </a: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3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for</a:t>
            </a:r>
          </a:p>
          <a:p>
            <a:pPr marL="153035" marR="0">
              <a:lnSpc>
                <a:spcPts val="3160"/>
              </a:lnSpc>
              <a:spcBef>
                <a:spcPts val="65"/>
              </a:spcBef>
              <a:spcAft>
                <a:spcPts val="0"/>
              </a:spcAft>
            </a:pPr>
            <a:r>
              <a:rPr sz="23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both</a:t>
            </a: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clients </a:t>
            </a:r>
            <a:r>
              <a:rPr sz="23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and</a:t>
            </a:r>
          </a:p>
          <a:p>
            <a:pPr marL="36830" marR="0">
              <a:lnSpc>
                <a:spcPts val="3160"/>
              </a:lnSpc>
              <a:spcBef>
                <a:spcPts val="15"/>
              </a:spcBef>
              <a:spcAft>
                <a:spcPts val="0"/>
              </a:spcAft>
            </a:pP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service </a:t>
            </a:r>
            <a:r>
              <a:rPr sz="23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providers.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77428" y="4925989"/>
            <a:ext cx="2395112" cy="558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787ECF"/>
                </a:solidFill>
                <a:latin typeface="KPGGPO+Canva Sans Bold" panose="020B0803030501040103"/>
                <a:cs typeface="KPGGPO+Canva Sans Bold" panose="020B0803030501040103"/>
              </a:rPr>
              <a:t>Satisfaction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60845" y="4925989"/>
            <a:ext cx="1770746" cy="558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787ECF"/>
                </a:solidFill>
                <a:latin typeface="KPGGPO+Canva Sans Bold" panose="020B0803030501040103"/>
                <a:cs typeface="KPGGPO+Canva Sans Bold" panose="020B0803030501040103"/>
              </a:rPr>
              <a:t>Integrity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13483" y="5408240"/>
            <a:ext cx="1945157" cy="81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25"/>
              </a:lnSpc>
              <a:spcBef>
                <a:spcPts val="0"/>
              </a:spcBef>
              <a:spcAft>
                <a:spcPts val="0"/>
              </a:spcAft>
            </a:pPr>
            <a:r>
              <a:rPr sz="2200" spc="14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Our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goal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is to</a:t>
            </a:r>
          </a:p>
          <a:p>
            <a:pPr marL="171450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ensure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234359" y="5495540"/>
            <a:ext cx="2719227" cy="3155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5" marR="0">
              <a:lnSpc>
                <a:spcPts val="3025"/>
              </a:lnSpc>
              <a:spcBef>
                <a:spcPts val="0"/>
              </a:spcBef>
              <a:spcAft>
                <a:spcPts val="0"/>
              </a:spcAft>
            </a:pPr>
            <a:r>
              <a:rPr sz="2200" spc="18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We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approach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the</a:t>
            </a:r>
          </a:p>
          <a:p>
            <a:pPr marL="144780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issue </a:t>
            </a:r>
            <a:r>
              <a:rPr sz="2200" spc="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of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no-show</a:t>
            </a:r>
          </a:p>
          <a:p>
            <a:pPr marL="0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appointments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with</a:t>
            </a:r>
          </a:p>
          <a:p>
            <a:pPr marL="147320" marR="0">
              <a:lnSpc>
                <a:spcPts val="3025"/>
              </a:lnSpc>
              <a:spcBef>
                <a:spcPts val="0"/>
              </a:spcBef>
              <a:spcAft>
                <a:spcPts val="0"/>
              </a:spcAft>
            </a:pPr>
            <a:r>
              <a:rPr sz="2200" spc="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utmost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integrity,</a:t>
            </a:r>
          </a:p>
          <a:p>
            <a:pPr marL="541655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striving </a:t>
            </a: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for</a:t>
            </a:r>
          </a:p>
          <a:p>
            <a:pPr marL="85090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transparency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and</a:t>
            </a:r>
          </a:p>
          <a:p>
            <a:pPr marL="146685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accountability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in</a:t>
            </a:r>
          </a:p>
          <a:p>
            <a:pPr marL="354965" marR="0">
              <a:lnSpc>
                <a:spcPts val="3025"/>
              </a:lnSpc>
              <a:spcBef>
                <a:spcPts val="0"/>
              </a:spcBef>
              <a:spcAft>
                <a:spcPts val="0"/>
              </a:spcAft>
            </a:pPr>
            <a:r>
              <a:rPr sz="2200" spc="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our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solutions.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81478" y="5704301"/>
            <a:ext cx="2761951" cy="848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0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Building trust with</a:t>
            </a:r>
          </a:p>
          <a:p>
            <a:pPr marL="403860" marR="0">
              <a:lnSpc>
                <a:spcPts val="3160"/>
              </a:lnSpc>
              <a:spcBef>
                <a:spcPts val="15"/>
              </a:spcBef>
              <a:spcAft>
                <a:spcPts val="0"/>
              </a:spcAft>
            </a:pPr>
            <a:r>
              <a:rPr sz="2300" spc="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our</a:t>
            </a: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clients is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881435" y="6189290"/>
            <a:ext cx="2809242" cy="23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2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satisfaction </a:t>
            </a:r>
            <a:r>
              <a:rPr sz="2200" spc="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of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both</a:t>
            </a:r>
          </a:p>
          <a:p>
            <a:pPr marL="62230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clients </a:t>
            </a: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and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service</a:t>
            </a:r>
          </a:p>
          <a:p>
            <a:pPr marL="468630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providers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3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by</a:t>
            </a:r>
          </a:p>
          <a:p>
            <a:pPr marL="470535" marR="0">
              <a:lnSpc>
                <a:spcPts val="3025"/>
              </a:lnSpc>
              <a:spcBef>
                <a:spcPts val="0"/>
              </a:spcBef>
              <a:spcAft>
                <a:spcPts val="0"/>
              </a:spcAft>
            </a:pP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reducing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the</a:t>
            </a:r>
          </a:p>
          <a:p>
            <a:pPr marL="115570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occurrence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of</a:t>
            </a:r>
            <a:r>
              <a:rPr sz="22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200" spc="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no-</a:t>
            </a:r>
          </a:p>
          <a:p>
            <a:pPr marL="972820" marR="0">
              <a:lnSpc>
                <a:spcPts val="3025"/>
              </a:lnSpc>
              <a:spcBef>
                <a:spcPts val="50"/>
              </a:spcBef>
              <a:spcAft>
                <a:spcPts val="0"/>
              </a:spcAft>
            </a:pP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show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240043" y="6523450"/>
            <a:ext cx="1444760" cy="439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0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crucial in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696374" y="6933025"/>
            <a:ext cx="2532293" cy="1258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0">
              <a:lnSpc>
                <a:spcPts val="3160"/>
              </a:lnSpc>
              <a:spcBef>
                <a:spcPts val="0"/>
              </a:spcBef>
              <a:spcAft>
                <a:spcPts val="0"/>
              </a:spcAft>
            </a:pPr>
            <a:r>
              <a:rPr sz="23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addressing</a:t>
            </a: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300" spc="1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the</a:t>
            </a:r>
          </a:p>
          <a:p>
            <a:pPr marL="0" marR="0">
              <a:lnSpc>
                <a:spcPts val="3160"/>
              </a:lnSpc>
              <a:spcBef>
                <a:spcPts val="15"/>
              </a:spcBef>
              <a:spcAft>
                <a:spcPts val="0"/>
              </a:spcAft>
            </a:pP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issue </a:t>
            </a:r>
            <a:r>
              <a:rPr sz="2300" spc="12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of</a:t>
            </a:r>
            <a:r>
              <a:rPr sz="2300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 </a:t>
            </a:r>
            <a:r>
              <a:rPr sz="23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no-show</a:t>
            </a:r>
          </a:p>
          <a:p>
            <a:pPr marL="153035" marR="0">
              <a:lnSpc>
                <a:spcPts val="3160"/>
              </a:lnSpc>
              <a:spcBef>
                <a:spcPts val="15"/>
              </a:spcBef>
              <a:spcAft>
                <a:spcPts val="0"/>
              </a:spcAft>
            </a:pPr>
            <a:r>
              <a:rPr sz="23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appointments.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217489" y="8532440"/>
            <a:ext cx="2137681" cy="422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25"/>
              </a:lnSpc>
              <a:spcBef>
                <a:spcPts val="0"/>
              </a:spcBef>
              <a:spcAft>
                <a:spcPts val="0"/>
              </a:spcAft>
            </a:pPr>
            <a:r>
              <a:rPr sz="2200" spc="11" dirty="0">
                <a:solidFill>
                  <a:srgbClr val="787ECF"/>
                </a:solidFill>
                <a:latin typeface="JSESNQ+Canva Sans Regular" panose="020B0503030501040103"/>
                <a:cs typeface="JSESNQ+Canva Sans Regular" panose="020B0503030501040103"/>
              </a:rPr>
              <a:t>appointments.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37621" y="3500829"/>
            <a:ext cx="5045010" cy="139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Use Case Presentation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Data Cleaning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37621" y="4700979"/>
            <a:ext cx="3333118" cy="79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Data Modeling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37621" y="5301054"/>
            <a:ext cx="3131057" cy="79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Data Analysis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37621" y="5901129"/>
            <a:ext cx="4328732" cy="79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JSUIHQ+Poppins Medium" panose="00000600000000000000"/>
                <a:cs typeface="JSUIHQ+Poppins Medium" panose="00000600000000000000"/>
              </a:rPr>
              <a:t>Review of Our Work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60793" y="2688118"/>
            <a:ext cx="13084203" cy="139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Engaged by appointment-based businesses, our mission is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as follows: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94814" y="3888268"/>
            <a:ext cx="11383494" cy="199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5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Optimize appointment attendance rates</a:t>
            </a:r>
          </a:p>
          <a:p>
            <a:pPr marL="112395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Provide clear directions for improving appointment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management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94814" y="5688493"/>
            <a:ext cx="12634320" cy="199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Optimize resource allocation By leveraging our expertise,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we aim to enhance the competitiveness of appointment-</a:t>
            </a:r>
          </a:p>
          <a:p>
            <a:pPr marL="0" marR="0">
              <a:lnSpc>
                <a:spcPts val="47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based businesses.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2711" y="3174391"/>
            <a:ext cx="3240188" cy="61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8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383C75"/>
                </a:solidFill>
                <a:latin typeface="GVVAUT+Poppins Medium" panose="00000600000000000000"/>
                <a:cs typeface="GVVAUT+Poppins Medium" panose="00000600000000000000"/>
              </a:rPr>
              <a:t>Appointment 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00080" y="3174391"/>
            <a:ext cx="3440221" cy="61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8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383C75"/>
                </a:solidFill>
                <a:latin typeface="GVVAUT+Poppins Medium" panose="00000600000000000000"/>
                <a:cs typeface="GVVAUT+Poppins Medium" panose="00000600000000000000"/>
              </a:rPr>
              <a:t>Healthcare Provider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87819" y="3174391"/>
            <a:ext cx="1499687" cy="61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8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383C75"/>
                </a:solidFill>
                <a:latin typeface="GVVAUT+Poppins Medium" panose="00000600000000000000"/>
                <a:cs typeface="GVVAUT+Poppins Medium" panose="00000600000000000000"/>
              </a:rPr>
              <a:t>Patients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26868" y="5468394"/>
            <a:ext cx="3569295" cy="61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8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383C75"/>
                </a:solidFill>
                <a:latin typeface="GVVAUT+Poppins Medium" panose="00000600000000000000"/>
                <a:cs typeface="GVVAUT+Poppins Medium" panose="00000600000000000000"/>
              </a:rPr>
              <a:t>Appointment Details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35043" y="5468394"/>
            <a:ext cx="3387428" cy="61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8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383C75"/>
                </a:solidFill>
                <a:latin typeface="GVVAUT+Poppins Medium" panose="00000600000000000000"/>
                <a:cs typeface="GVVAUT+Poppins Medium" panose="00000600000000000000"/>
              </a:rPr>
              <a:t>Notification 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94982" y="7763916"/>
            <a:ext cx="4050257" cy="61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8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383C75"/>
                </a:solidFill>
                <a:latin typeface="GVVAUT+Poppins Medium" panose="00000600000000000000"/>
                <a:cs typeface="GVVAUT+Poppins Medium" panose="00000600000000000000"/>
              </a:rPr>
              <a:t>Tracking and Reporting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40407" y="1895780"/>
            <a:ext cx="14965750" cy="2804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8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In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the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doctor-patient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scenario,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we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have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access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to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four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datasets</a:t>
            </a:r>
            <a:r>
              <a:rPr sz="3000" spc="442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containing</a:t>
            </a:r>
          </a:p>
          <a:p>
            <a:pPr marL="0" marR="0">
              <a:lnSpc>
                <a:spcPts val="412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information</a:t>
            </a:r>
            <a:r>
              <a:rPr sz="3000" spc="13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related</a:t>
            </a:r>
            <a:r>
              <a:rPr sz="3000" spc="13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to</a:t>
            </a:r>
            <a:r>
              <a:rPr sz="3000" spc="13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appointments.</a:t>
            </a:r>
            <a:r>
              <a:rPr sz="3000" spc="14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Our</a:t>
            </a:r>
            <a:r>
              <a:rPr sz="3000" spc="14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objective</a:t>
            </a:r>
            <a:r>
              <a:rPr sz="3000" spc="13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is</a:t>
            </a:r>
            <a:r>
              <a:rPr sz="3000" spc="13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to</a:t>
            </a:r>
            <a:r>
              <a:rPr sz="3000" spc="13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analyze</a:t>
            </a:r>
            <a:r>
              <a:rPr sz="3000" spc="13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this</a:t>
            </a:r>
            <a:r>
              <a:rPr sz="3000" spc="13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data</a:t>
            </a:r>
            <a:r>
              <a:rPr sz="3000" spc="13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and</a:t>
            </a:r>
          </a:p>
          <a:p>
            <a:pPr marL="0" marR="0">
              <a:lnSpc>
                <a:spcPts val="412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generate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a</a:t>
            </a:r>
            <a:r>
              <a:rPr sz="3000" spc="135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detailed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report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that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can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be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utilized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by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various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stakeholders</a:t>
            </a:r>
            <a:r>
              <a:rPr sz="3000" spc="136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within</a:t>
            </a:r>
          </a:p>
          <a:p>
            <a:pPr marL="0" marR="0">
              <a:lnSpc>
                <a:spcPts val="4125"/>
              </a:lnSpc>
              <a:spcBef>
                <a:spcPts val="5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the</a:t>
            </a:r>
            <a:r>
              <a:rPr sz="3000" spc="39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organization.</a:t>
            </a:r>
            <a:r>
              <a:rPr sz="3000" spc="39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The</a:t>
            </a:r>
            <a:r>
              <a:rPr sz="3000" spc="39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report</a:t>
            </a:r>
            <a:r>
              <a:rPr sz="3000" spc="39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aims</a:t>
            </a:r>
            <a:r>
              <a:rPr sz="3000" spc="39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to</a:t>
            </a:r>
            <a:r>
              <a:rPr sz="3000" spc="389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improve</a:t>
            </a:r>
            <a:r>
              <a:rPr sz="3000" spc="39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efficiency</a:t>
            </a:r>
            <a:r>
              <a:rPr sz="3000" spc="39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for</a:t>
            </a:r>
            <a:r>
              <a:rPr sz="3000" spc="39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some</a:t>
            </a:r>
            <a:r>
              <a:rPr sz="3000" spc="39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 </a:t>
            </a: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individuals</a:t>
            </a:r>
          </a:p>
          <a:p>
            <a:pPr marL="0" marR="0">
              <a:lnSpc>
                <a:spcPts val="412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and enable better prediction capabilities for others.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0407" y="5039030"/>
            <a:ext cx="3096020" cy="709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85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787ECF"/>
                </a:solidFill>
                <a:latin typeface="FQCKVG+Poppins Bold" panose="00000800000000000000"/>
                <a:cs typeface="FQCKVG+Poppins Bold" panose="00000800000000000000"/>
              </a:rPr>
              <a:t>Areas of Study: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87958" y="6086780"/>
            <a:ext cx="6731263" cy="2804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8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Appointment Analysis</a:t>
            </a:r>
          </a:p>
          <a:p>
            <a:pPr marL="0" marR="0">
              <a:lnSpc>
                <a:spcPts val="412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Appointment Prediction</a:t>
            </a:r>
          </a:p>
          <a:p>
            <a:pPr marL="0" marR="0">
              <a:lnSpc>
                <a:spcPts val="412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Impact of Appointment Reminders</a:t>
            </a:r>
          </a:p>
          <a:p>
            <a:pPr marL="0" marR="0">
              <a:lnSpc>
                <a:spcPts val="4125"/>
              </a:lnSpc>
              <a:spcBef>
                <a:spcPts val="5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Patient Segmentation</a:t>
            </a:r>
          </a:p>
          <a:p>
            <a:pPr marL="0" marR="0">
              <a:lnSpc>
                <a:spcPts val="412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87ECF"/>
                </a:solidFill>
                <a:latin typeface="UUPLJS+Poppins Regular" panose="00000500000000000000"/>
                <a:cs typeface="UUPLJS+Poppins Regular" panose="00000500000000000000"/>
              </a:rPr>
              <a:t>Cost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06627" y="2635392"/>
            <a:ext cx="3308092" cy="10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9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Data Cleaning and</a:t>
            </a:r>
          </a:p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Preparation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50937" y="2820123"/>
            <a:ext cx="3015552" cy="36101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1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Data Collection</a:t>
            </a:r>
          </a:p>
          <a:p>
            <a:pPr marL="22860" marR="0">
              <a:lnSpc>
                <a:spcPts val="4580"/>
              </a:lnSpc>
              <a:spcBef>
                <a:spcPts val="6925"/>
              </a:spcBef>
              <a:spcAft>
                <a:spcPts val="0"/>
              </a:spcAft>
            </a:pPr>
            <a:r>
              <a:rPr sz="26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Add extra tables</a:t>
            </a:r>
          </a:p>
          <a:p>
            <a:pPr marL="51435" marR="0">
              <a:lnSpc>
                <a:spcPts val="4580"/>
              </a:lnSpc>
              <a:spcBef>
                <a:spcPts val="6935"/>
              </a:spcBef>
              <a:spcAft>
                <a:spcPts val="0"/>
              </a:spcAft>
            </a:pPr>
            <a:r>
              <a:rPr sz="26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Our Dashboard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33685" y="4378203"/>
            <a:ext cx="2590831" cy="6213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9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Data Modeling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33685" y="5892531"/>
            <a:ext cx="3161624" cy="61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8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787ECF"/>
                </a:solidFill>
                <a:latin typeface="GVVAUT+Poppins Medium" panose="00000600000000000000"/>
                <a:cs typeface="GVVAUT+Poppins Medium" panose="00000600000000000000"/>
              </a:rPr>
              <a:t>Data Vizualisation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62B538E93EB149A4F7A2BA5750564E" ma:contentTypeVersion="2" ma:contentTypeDescription="Crée un document." ma:contentTypeScope="" ma:versionID="a327e21e67457c04fb38b7353dc731bb">
  <xsd:schema xmlns:xsd="http://www.w3.org/2001/XMLSchema" xmlns:xs="http://www.w3.org/2001/XMLSchema" xmlns:p="http://schemas.microsoft.com/office/2006/metadata/properties" xmlns:ns2="f328ab58-22f0-4195-a460-4fbd0e07ba22" targetNamespace="http://schemas.microsoft.com/office/2006/metadata/properties" ma:root="true" ma:fieldsID="baef52ccb82fcaf1c3d4cb005af7a3b8" ns2:_="">
    <xsd:import namespace="f328ab58-22f0-4195-a460-4fbd0e07ba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8ab58-22f0-4195-a460-4fbd0e07ba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3E2897-3FA0-42A7-B1F2-23F489F61F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28ab58-22f0-4195-a460-4fbd0e07ba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C15670-EC8B-4BAA-91AA-328D7E656C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70360C-59D9-49EE-9922-B2069DD34350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f328ab58-22f0-4195-a460-4fbd0e07ba22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1264</Words>
  <Application>Microsoft Office PowerPoint</Application>
  <PresentationFormat>Personnalisé</PresentationFormat>
  <Paragraphs>217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8" baseType="lpstr">
      <vt:lpstr>JSUIHQ+Poppins Medium</vt:lpstr>
      <vt:lpstr>KPGGPO+Canva Sans Bold</vt:lpstr>
      <vt:lpstr>GDUOHR+Canva Sans Bold</vt:lpstr>
      <vt:lpstr>GLQUAV+Arimo Regular</vt:lpstr>
      <vt:lpstr>FQCKVG+Poppins Bold</vt:lpstr>
      <vt:lpstr>HCVJDU+Poppins Italic</vt:lpstr>
      <vt:lpstr>AWSIOB+Poppins Bold</vt:lpstr>
      <vt:lpstr>UUPLJS+Poppins Regular</vt:lpstr>
      <vt:lpstr>UTRDFO+Poppins Bold</vt:lpstr>
      <vt:lpstr>ABSIUS+Poppins Medium</vt:lpstr>
      <vt:lpstr>FTLWVP+Poppins Bold</vt:lpstr>
      <vt:lpstr>IKNFML+Poppins Medium</vt:lpstr>
      <vt:lpstr>AUTQHE+Poppins Bold</vt:lpstr>
      <vt:lpstr>JSESNQ+Canva Sans Regular</vt:lpstr>
      <vt:lpstr>GVVAUT+Poppins Medium</vt:lpstr>
      <vt:lpstr>Calibri</vt:lpstr>
      <vt:lpstr>MPMJSQ+Poppins Medium</vt:lpstr>
      <vt:lpstr>GNFTSJ+Canva Sans Bold</vt:lpstr>
      <vt:lpstr>HSIDWL+Poppins Medium</vt:lpstr>
      <vt:lpstr>Theme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sejda</dc:creator>
  <cp:lastModifiedBy>Clement ARNAUD-SARTHOU</cp:lastModifiedBy>
  <cp:revision>2</cp:revision>
  <dcterms:created xsi:type="dcterms:W3CDTF">2023-06-02T14:44:12Z</dcterms:created>
  <dcterms:modified xsi:type="dcterms:W3CDTF">2023-06-05T13:20:18Z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290612E099B64EA0BBF2E2BA407560CF</vt:lpwstr>
  </property>
  <property fmtid="{D5CDD505-2E9C-101B-9397-08002B2CF9AE}" pid="3" name="KSOProductBuildVer">
    <vt:lpwstr>1033-11.2.0.11219</vt:lpwstr>
  </property>
  <property fmtid="{D5CDD505-2E9C-101B-9397-08002B2CF9AE}" pid="4" name="ContentTypeId">
    <vt:lpwstr>0x0101003262B538E93EB149A4F7A2BA5750564E</vt:lpwstr>
  </property>
</Properties>
</file>